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6DBD5-8271-4484-9B3F-CFCB3FD0F23F}" type="datetimeFigureOut">
              <a:rPr lang="cs-CZ" smtClean="0"/>
              <a:t>27.8.2018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C880-7514-4205-B777-0D4D2F3020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004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6DBD5-8271-4484-9B3F-CFCB3FD0F23F}" type="datetimeFigureOut">
              <a:rPr lang="cs-CZ" smtClean="0"/>
              <a:t>27.8.2018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C880-7514-4205-B777-0D4D2F3020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4923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6DBD5-8271-4484-9B3F-CFCB3FD0F23F}" type="datetimeFigureOut">
              <a:rPr lang="cs-CZ" smtClean="0"/>
              <a:t>27.8.2018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C880-7514-4205-B777-0D4D2F3020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6177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6DBD5-8271-4484-9B3F-CFCB3FD0F23F}" type="datetimeFigureOut">
              <a:rPr lang="cs-CZ" smtClean="0"/>
              <a:t>27.8.2018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C880-7514-4205-B777-0D4D2F3020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610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6DBD5-8271-4484-9B3F-CFCB3FD0F23F}" type="datetimeFigureOut">
              <a:rPr lang="cs-CZ" smtClean="0"/>
              <a:t>27.8.2018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C880-7514-4205-B777-0D4D2F3020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9917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6DBD5-8271-4484-9B3F-CFCB3FD0F23F}" type="datetimeFigureOut">
              <a:rPr lang="cs-CZ" smtClean="0"/>
              <a:t>27.8.2018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C880-7514-4205-B777-0D4D2F3020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4255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6DBD5-8271-4484-9B3F-CFCB3FD0F23F}" type="datetimeFigureOut">
              <a:rPr lang="cs-CZ" smtClean="0"/>
              <a:t>27.8.2018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C880-7514-4205-B777-0D4D2F3020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9550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6DBD5-8271-4484-9B3F-CFCB3FD0F23F}" type="datetimeFigureOut">
              <a:rPr lang="cs-CZ" smtClean="0"/>
              <a:t>27.8.2018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C880-7514-4205-B777-0D4D2F3020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1889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6DBD5-8271-4484-9B3F-CFCB3FD0F23F}" type="datetimeFigureOut">
              <a:rPr lang="cs-CZ" smtClean="0"/>
              <a:t>27.8.2018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C880-7514-4205-B777-0D4D2F3020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134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6DBD5-8271-4484-9B3F-CFCB3FD0F23F}" type="datetimeFigureOut">
              <a:rPr lang="cs-CZ" smtClean="0"/>
              <a:t>27.8.2018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C880-7514-4205-B777-0D4D2F3020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4494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6DBD5-8271-4484-9B3F-CFCB3FD0F23F}" type="datetimeFigureOut">
              <a:rPr lang="cs-CZ" smtClean="0"/>
              <a:t>27.8.2018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C880-7514-4205-B777-0D4D2F3020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290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6DBD5-8271-4484-9B3F-CFCB3FD0F23F}" type="datetimeFigureOut">
              <a:rPr lang="cs-CZ" smtClean="0"/>
              <a:t>27.8.2018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FC880-7514-4205-B777-0D4D2F3020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319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Stavebně truhlářská výroba</a:t>
            </a:r>
            <a:endParaRPr lang="cs-CZ" b="1" dirty="0">
              <a:ln w="18000">
                <a:solidFill>
                  <a:schemeClr val="tx1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1224136"/>
          </a:xfrm>
        </p:spPr>
        <p:txBody>
          <a:bodyPr>
            <a:normAutofit/>
          </a:bodyPr>
          <a:lstStyle/>
          <a:p>
            <a:r>
              <a:rPr lang="cs-CZ" sz="2000" dirty="0" smtClean="0">
                <a:solidFill>
                  <a:schemeClr val="tx1"/>
                </a:solidFill>
              </a:rPr>
              <a:t>základní informace pro kombinované studium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obor</a:t>
            </a:r>
          </a:p>
          <a:p>
            <a:r>
              <a:rPr lang="cs-CZ" sz="2000" b="1" dirty="0" smtClean="0">
                <a:solidFill>
                  <a:schemeClr val="tx1"/>
                </a:solidFill>
              </a:rPr>
              <a:t>TECHNOLOGIE A MANAGEMENT  ZPRACOVÁNÍ  DŘEVA</a:t>
            </a:r>
          </a:p>
        </p:txBody>
      </p:sp>
    </p:spTree>
    <p:extLst>
      <p:ext uri="{BB962C8B-B14F-4D97-AF65-F5344CB8AC3E}">
        <p14:creationId xmlns:p14="http://schemas.microsoft.com/office/powerpoint/2010/main" val="124216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sz="2400" dirty="0" smtClean="0">
                <a:latin typeface="Arial Black" panose="020B0A04020102020204" pitchFamily="34" charset="0"/>
              </a:rPr>
              <a:t>Rozčlenění zárubní podle konstrukce</a:t>
            </a:r>
          </a:p>
          <a:p>
            <a:pPr marL="0" indent="0" algn="ctr">
              <a:lnSpc>
                <a:spcPct val="150000"/>
              </a:lnSpc>
              <a:buNone/>
            </a:pPr>
            <a:endParaRPr lang="cs-CZ" sz="2400" dirty="0" smtClean="0">
              <a:latin typeface="Arial Black" panose="020B0A040201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dirty="0" smtClean="0">
                <a:latin typeface="Arial Black" panose="020B0A04020102020204" pitchFamily="34" charset="0"/>
              </a:rPr>
              <a:t>Postupy montáží jednotlivých typů zárubní ve stavbě</a:t>
            </a:r>
          </a:p>
          <a:p>
            <a:pPr marL="0" indent="0" algn="ctr">
              <a:lnSpc>
                <a:spcPct val="150000"/>
              </a:lnSpc>
              <a:buNone/>
            </a:pPr>
            <a:endParaRPr lang="cs-CZ" sz="2400" dirty="0" smtClean="0">
              <a:latin typeface="Arial Black" panose="020B0A040201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dirty="0" smtClean="0">
                <a:latin typeface="Arial Black" panose="020B0A04020102020204" pitchFamily="34" charset="0"/>
              </a:rPr>
              <a:t>Kombinace zárubní a dveřních křídel u současných dveřních kompletů</a:t>
            </a:r>
            <a:endParaRPr lang="cs-CZ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3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dirty="0" smtClean="0">
                <a:latin typeface="Arial Black" panose="020B0A04020102020204" pitchFamily="34" charset="0"/>
              </a:rPr>
              <a:t>Rozdělení podlahovin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cs-CZ" dirty="0" smtClean="0">
                <a:latin typeface="Arial Black" panose="020B0A04020102020204" pitchFamily="34" charset="0"/>
              </a:rPr>
              <a:t>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cs-CZ" dirty="0" smtClean="0">
                <a:latin typeface="Arial Black" panose="020B0A04020102020204" pitchFamily="34" charset="0"/>
              </a:rPr>
              <a:t>Výrobní postupy jednotlivých typů dřevěných podlahovin</a:t>
            </a:r>
          </a:p>
          <a:p>
            <a:pPr marL="0" indent="0" algn="ctr">
              <a:lnSpc>
                <a:spcPct val="150000"/>
              </a:lnSpc>
              <a:buNone/>
            </a:pPr>
            <a:endParaRPr lang="cs-CZ" dirty="0" smtClean="0">
              <a:latin typeface="Arial Black" panose="020B0A040201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cs-CZ" dirty="0" smtClean="0">
                <a:latin typeface="Arial Black" panose="020B0A04020102020204" pitchFamily="34" charset="0"/>
              </a:rPr>
              <a:t>Postupy montáží jednotlivých typů podlahovin</a:t>
            </a:r>
          </a:p>
          <a:p>
            <a:pPr marL="0" indent="0" algn="ctr">
              <a:lnSpc>
                <a:spcPct val="150000"/>
              </a:lnSpc>
              <a:buNone/>
            </a:pPr>
            <a:endParaRPr lang="cs-CZ" dirty="0" smtClean="0">
              <a:latin typeface="Arial Black" panose="020B0A040201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cs-CZ" dirty="0" smtClean="0">
                <a:latin typeface="Arial Black" panose="020B0A04020102020204" pitchFamily="34" charset="0"/>
              </a:rPr>
              <a:t>Možnosti uplatnění podlahového vytápění v kombinaci s dřevěnými podlahovinami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866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sz="2400" dirty="0" smtClean="0">
                <a:latin typeface="Arial Black" panose="020B0A04020102020204" pitchFamily="34" charset="0"/>
              </a:rPr>
              <a:t>Možnosti fasádních systémů pro vnitřní klima budov</a:t>
            </a:r>
          </a:p>
          <a:p>
            <a:pPr marL="0" indent="0" algn="ctr">
              <a:lnSpc>
                <a:spcPct val="150000"/>
              </a:lnSpc>
              <a:buNone/>
            </a:pPr>
            <a:endParaRPr lang="cs-CZ" sz="2400" dirty="0" smtClean="0">
              <a:latin typeface="Arial Black" panose="020B0A040201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dirty="0" smtClean="0">
                <a:latin typeface="Arial Black" panose="020B0A04020102020204" pitchFamily="34" charset="0"/>
              </a:rPr>
              <a:t>Možné konstrukce fasád jak dřevěných, hliníkových, případně plastových, tak i kombinovaných</a:t>
            </a:r>
          </a:p>
          <a:p>
            <a:pPr marL="0" indent="0" algn="ctr">
              <a:lnSpc>
                <a:spcPct val="150000"/>
              </a:lnSpc>
              <a:buNone/>
            </a:pPr>
            <a:endParaRPr lang="cs-CZ" sz="2400" dirty="0" smtClean="0">
              <a:latin typeface="Arial Black" panose="020B0A040201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dirty="0" smtClean="0">
                <a:latin typeface="Arial Black" panose="020B0A04020102020204" pitchFamily="34" charset="0"/>
              </a:rPr>
              <a:t>Technické parametry a možnosti zkoušení dle zkušebních metodik daných podle ČSN</a:t>
            </a:r>
            <a:endParaRPr lang="cs-CZ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492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030019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dirty="0" smtClean="0">
                <a:latin typeface="Arial Black" panose="020B0A04020102020204" pitchFamily="34" charset="0"/>
              </a:rPr>
              <a:t>Rozdělení schodišť </a:t>
            </a:r>
          </a:p>
          <a:p>
            <a:pPr marL="0" indent="0" algn="ctr">
              <a:lnSpc>
                <a:spcPct val="150000"/>
              </a:lnSpc>
              <a:buNone/>
            </a:pPr>
            <a:endParaRPr lang="cs-CZ" dirty="0" smtClean="0">
              <a:latin typeface="Arial Black" panose="020B0A040201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cs-CZ" dirty="0" smtClean="0">
                <a:latin typeface="Arial Black" panose="020B0A04020102020204" pitchFamily="34" charset="0"/>
              </a:rPr>
              <a:t>Výrobní postupy u jednotlivých typů schodišť</a:t>
            </a:r>
          </a:p>
          <a:p>
            <a:pPr marL="0" indent="0" algn="ctr">
              <a:lnSpc>
                <a:spcPct val="150000"/>
              </a:lnSpc>
              <a:buNone/>
            </a:pPr>
            <a:endParaRPr lang="cs-CZ" dirty="0" smtClean="0">
              <a:latin typeface="Arial Black" panose="020B0A040201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cs-CZ" dirty="0" smtClean="0">
                <a:latin typeface="Arial Black" panose="020B0A04020102020204" pitchFamily="34" charset="0"/>
              </a:rPr>
              <a:t>Začlenění konkrétní konstrukce do interiéru</a:t>
            </a:r>
          </a:p>
          <a:p>
            <a:pPr marL="0" indent="0" algn="ctr">
              <a:lnSpc>
                <a:spcPct val="150000"/>
              </a:lnSpc>
              <a:buNone/>
            </a:pPr>
            <a:endParaRPr lang="cs-CZ" dirty="0" smtClean="0">
              <a:latin typeface="Arial Black" panose="020B0A040201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cs-CZ" dirty="0" smtClean="0">
                <a:latin typeface="Arial Black" panose="020B0A04020102020204" pitchFamily="34" charset="0"/>
              </a:rPr>
              <a:t>Montážní možnosti podle typů konstrukce a postupu výroby</a:t>
            </a:r>
            <a:endParaRPr lang="cs-CZ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652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sz="2600" dirty="0">
                <a:latin typeface="Arial Black" panose="020B0A04020102020204" pitchFamily="34" charset="0"/>
              </a:rPr>
              <a:t>D</a:t>
            </a:r>
            <a:r>
              <a:rPr lang="cs-CZ" sz="2600" dirty="0" smtClean="0">
                <a:latin typeface="Arial Black" panose="020B0A04020102020204" pitchFamily="34" charset="0"/>
              </a:rPr>
              <a:t>oplňkové konstrukce v rámci rodinných domů</a:t>
            </a:r>
          </a:p>
          <a:p>
            <a:pPr marL="0" indent="0" algn="ctr">
              <a:lnSpc>
                <a:spcPct val="150000"/>
              </a:lnSpc>
              <a:buNone/>
            </a:pPr>
            <a:endParaRPr lang="cs-CZ" sz="2600" dirty="0" smtClean="0">
              <a:latin typeface="Arial Black" panose="020B0A040201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600" dirty="0" smtClean="0">
                <a:latin typeface="Arial Black" panose="020B0A04020102020204" pitchFamily="34" charset="0"/>
              </a:rPr>
              <a:t>Konstrukční možnosti jednotlivých typů staveb</a:t>
            </a:r>
          </a:p>
          <a:p>
            <a:pPr marL="0" indent="0" algn="ctr">
              <a:lnSpc>
                <a:spcPct val="150000"/>
              </a:lnSpc>
              <a:buNone/>
            </a:pPr>
            <a:endParaRPr lang="cs-CZ" sz="2600" dirty="0" smtClean="0">
              <a:latin typeface="Arial Black" panose="020B0A040201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600" dirty="0" smtClean="0">
                <a:latin typeface="Arial Black" panose="020B0A04020102020204" pitchFamily="34" charset="0"/>
              </a:rPr>
              <a:t>Výrobní a montážní postupy pergol,  teras a plotů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1350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sz="2400" dirty="0" smtClean="0">
                <a:latin typeface="Arial Black" panose="020B0A04020102020204" pitchFamily="34" charset="0"/>
              </a:rPr>
              <a:t>Uplatnění kování u jednotlivých typů stavebně truhlářských výrobcích</a:t>
            </a:r>
          </a:p>
          <a:p>
            <a:pPr marL="0" indent="0" algn="ctr">
              <a:lnSpc>
                <a:spcPct val="150000"/>
              </a:lnSpc>
              <a:buNone/>
            </a:pPr>
            <a:endParaRPr lang="cs-CZ" sz="2400" dirty="0" smtClean="0">
              <a:latin typeface="Arial Black" panose="020B0A040201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dirty="0" smtClean="0">
                <a:latin typeface="Arial Black" panose="020B0A04020102020204" pitchFamily="34" charset="0"/>
              </a:rPr>
              <a:t>Možnosti montáží, konstrukční specifika kování na STV</a:t>
            </a:r>
          </a:p>
          <a:p>
            <a:pPr marL="0" indent="0" algn="ctr">
              <a:lnSpc>
                <a:spcPct val="150000"/>
              </a:lnSpc>
              <a:buNone/>
            </a:pPr>
            <a:endParaRPr lang="cs-CZ" sz="2400" dirty="0" smtClean="0">
              <a:latin typeface="Arial Black" panose="020B0A040201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dirty="0" smtClean="0">
                <a:latin typeface="Arial Black" panose="020B0A04020102020204" pitchFamily="34" charset="0"/>
              </a:rPr>
              <a:t>Současné nové trendy u jednotlivých typů pro vchodové dveře a okna</a:t>
            </a:r>
            <a:endParaRPr lang="cs-CZ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3104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sz="2400" dirty="0" smtClean="0">
                <a:latin typeface="Arial Black" panose="020B0A04020102020204" pitchFamily="34" charset="0"/>
              </a:rPr>
              <a:t>Možnosti povrchových úprav jako způsob ošetřování jednotlivých druhů dřevěných stavebně truhlářských konstrukcí ke zvýšení kvality a trvanlivosti</a:t>
            </a:r>
          </a:p>
          <a:p>
            <a:pPr marL="0" indent="0" algn="ctr">
              <a:lnSpc>
                <a:spcPct val="150000"/>
              </a:lnSpc>
              <a:buNone/>
            </a:pPr>
            <a:endParaRPr lang="cs-CZ" sz="2400" dirty="0" smtClean="0">
              <a:latin typeface="Arial Black" panose="020B0A040201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dirty="0" smtClean="0">
                <a:latin typeface="Arial Black" panose="020B0A04020102020204" pitchFamily="34" charset="0"/>
              </a:rPr>
              <a:t>Možnosti různých povrchových úprav dle typů nátěrových hmot a typů konstrukcí</a:t>
            </a:r>
            <a:endParaRPr lang="cs-CZ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285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sz="2800" dirty="0" smtClean="0">
                <a:latin typeface="Arial Black" panose="020B0A04020102020204" pitchFamily="34" charset="0"/>
              </a:rPr>
              <a:t>Možnosti uplatňování modifikovaných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800" dirty="0" smtClean="0">
                <a:latin typeface="Arial Black" panose="020B0A04020102020204" pitchFamily="34" charset="0"/>
              </a:rPr>
              <a:t>dřevin při výrobě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800" dirty="0" smtClean="0">
                <a:latin typeface="Arial Black" panose="020B0A04020102020204" pitchFamily="34" charset="0"/>
              </a:rPr>
              <a:t>stavebně truhlářských výrobcích</a:t>
            </a:r>
            <a:endParaRPr lang="cs-CZ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343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dirty="0" smtClean="0"/>
              <a:t>Cíl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dirty="0"/>
              <a:t>	</a:t>
            </a:r>
            <a:r>
              <a:rPr lang="cs-CZ" dirty="0" smtClean="0">
                <a:latin typeface="Arial Black" panose="020B0A04020102020204" pitchFamily="34" charset="0"/>
              </a:rPr>
              <a:t>Studenti by měli zvládnout zpracování stavebně truhlářských výrobků (okna, dveře, podlahoviny, schodiště, fasádní systémy).</a:t>
            </a:r>
          </a:p>
          <a:p>
            <a:pPr marL="0" indent="0" algn="ctr">
              <a:lnSpc>
                <a:spcPct val="150000"/>
              </a:lnSpc>
              <a:buNone/>
            </a:pPr>
            <a:endParaRPr lang="cs-CZ" dirty="0" smtClean="0">
              <a:latin typeface="Arial Black" panose="020B0A040201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cs-CZ" dirty="0" smtClean="0">
                <a:latin typeface="Arial Black" panose="020B0A04020102020204" pitchFamily="34" charset="0"/>
              </a:rPr>
              <a:t> Výrobní postupy, zkušební metody pro certifikaci, postupy montáží.</a:t>
            </a:r>
          </a:p>
          <a:p>
            <a:pPr marL="0" indent="0" algn="ctr">
              <a:lnSpc>
                <a:spcPct val="150000"/>
              </a:lnSpc>
              <a:buNone/>
            </a:pPr>
            <a:endParaRPr lang="cs-CZ" dirty="0" smtClean="0">
              <a:latin typeface="Arial Black" panose="020B0A040201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cs-CZ" dirty="0" smtClean="0">
                <a:latin typeface="Arial Black" panose="020B0A04020102020204" pitchFamily="34" charset="0"/>
              </a:rPr>
              <a:t> Povrchové úpravy a nové trendy ve výrobě STV.</a:t>
            </a:r>
          </a:p>
          <a:p>
            <a:pPr marL="0" indent="0" algn="ctr">
              <a:lnSpc>
                <a:spcPct val="150000"/>
              </a:lnSpc>
              <a:buNone/>
            </a:pPr>
            <a:endParaRPr lang="cs-CZ" dirty="0" smtClean="0">
              <a:latin typeface="Arial Black" panose="020B0A040201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cs-CZ" dirty="0" smtClean="0">
                <a:latin typeface="Arial Black" panose="020B0A04020102020204" pitchFamily="34" charset="0"/>
              </a:rPr>
              <a:t>Praktické možnosti používané při přednáškách s cvičení</a:t>
            </a:r>
            <a:endParaRPr lang="cs-CZ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285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dirty="0" smtClean="0">
                <a:latin typeface="Arial Black" panose="020B0A04020102020204" pitchFamily="34" charset="0"/>
              </a:rPr>
              <a:t>Rozdělení otvorových výplní</a:t>
            </a:r>
          </a:p>
          <a:p>
            <a:pPr marL="0" indent="0" algn="ctr">
              <a:lnSpc>
                <a:spcPct val="150000"/>
              </a:lnSpc>
              <a:buNone/>
            </a:pPr>
            <a:endParaRPr lang="cs-CZ" dirty="0" smtClean="0">
              <a:latin typeface="Arial Black" panose="020B0A040201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cs-CZ" dirty="0" smtClean="0">
                <a:latin typeface="Arial Black" panose="020B0A04020102020204" pitchFamily="34" charset="0"/>
              </a:rPr>
              <a:t>Vliv otvorových výplní na vzhled budov</a:t>
            </a:r>
          </a:p>
          <a:p>
            <a:pPr marL="0" indent="0" algn="ctr">
              <a:lnSpc>
                <a:spcPct val="150000"/>
              </a:lnSpc>
              <a:buNone/>
            </a:pPr>
            <a:endParaRPr lang="cs-CZ" dirty="0" smtClean="0">
              <a:latin typeface="Arial Black" panose="020B0A040201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cs-CZ" dirty="0" smtClean="0">
                <a:latin typeface="Arial Black" panose="020B0A04020102020204" pitchFamily="34" charset="0"/>
              </a:rPr>
              <a:t>Uplatnění ČSN norem u STV</a:t>
            </a:r>
          </a:p>
          <a:p>
            <a:pPr marL="0" indent="0" algn="ctr">
              <a:lnSpc>
                <a:spcPct val="150000"/>
              </a:lnSpc>
              <a:buNone/>
            </a:pPr>
            <a:endParaRPr lang="cs-CZ" dirty="0" smtClean="0">
              <a:latin typeface="Arial Black" panose="020B0A040201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cs-CZ" dirty="0" smtClean="0">
                <a:latin typeface="Arial Black" panose="020B0A04020102020204" pitchFamily="34" charset="0"/>
              </a:rPr>
              <a:t>Značení výrobků STV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0330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44016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145435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dirty="0" smtClean="0">
                <a:latin typeface="Arial Black" panose="020B0A04020102020204" pitchFamily="34" charset="0"/>
              </a:rPr>
              <a:t>Zvládnout kvalitu otvorových výplní po tepelně technický parametrech</a:t>
            </a:r>
          </a:p>
          <a:p>
            <a:pPr marL="0" indent="0" algn="ctr">
              <a:lnSpc>
                <a:spcPct val="150000"/>
              </a:lnSpc>
              <a:buNone/>
            </a:pPr>
            <a:endParaRPr lang="cs-CZ" dirty="0" smtClean="0">
              <a:latin typeface="Arial Black" panose="020B0A040201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cs-CZ" dirty="0" smtClean="0">
                <a:latin typeface="Arial Black" panose="020B0A04020102020204" pitchFamily="34" charset="0"/>
              </a:rPr>
              <a:t>Prostupy jednotlivými STV podle typu výrobků v závislosti na jejich zabudování v konstrukci budov</a:t>
            </a:r>
          </a:p>
          <a:p>
            <a:pPr marL="0" indent="0" algn="ctr">
              <a:lnSpc>
                <a:spcPct val="150000"/>
              </a:lnSpc>
              <a:buNone/>
            </a:pPr>
            <a:endParaRPr lang="cs-CZ" dirty="0" smtClean="0">
              <a:latin typeface="Arial Black" panose="020B0A040201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cs-CZ" dirty="0" smtClean="0">
                <a:latin typeface="Arial Black" panose="020B0A04020102020204" pitchFamily="34" charset="0"/>
              </a:rPr>
              <a:t>Způsoby izolace budov v závislosti na tepelných ztrátách jejich konstrukcí jak v zimním, tak letním období</a:t>
            </a:r>
          </a:p>
          <a:p>
            <a:pPr marL="0" indent="0" algn="ctr">
              <a:lnSpc>
                <a:spcPct val="150000"/>
              </a:lnSpc>
              <a:buNone/>
            </a:pPr>
            <a:endParaRPr lang="cs-CZ" dirty="0" smtClean="0">
              <a:latin typeface="Arial Black" panose="020B0A040201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cs-CZ" dirty="0" smtClean="0">
                <a:latin typeface="Arial Black" panose="020B0A04020102020204" pitchFamily="34" charset="0"/>
              </a:rPr>
              <a:t>Proudění vzduchu v spárách otvorových výplní</a:t>
            </a:r>
            <a:endParaRPr lang="cs-CZ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785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sz="2400" dirty="0" smtClean="0">
                <a:latin typeface="Arial Black" panose="020B0A04020102020204" pitchFamily="34" charset="0"/>
              </a:rPr>
              <a:t>Zkušební metodiky pro zkoušení STV, jejich certifikaci, prohlášení o shodě.</a:t>
            </a:r>
          </a:p>
          <a:p>
            <a:pPr marL="0" indent="0" algn="ctr">
              <a:lnSpc>
                <a:spcPct val="150000"/>
              </a:lnSpc>
              <a:buNone/>
            </a:pPr>
            <a:endParaRPr lang="cs-CZ" sz="2400" dirty="0" smtClean="0">
              <a:latin typeface="Arial Black" panose="020B0A040201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dirty="0" smtClean="0">
                <a:latin typeface="Arial Black" panose="020B0A04020102020204" pitchFamily="34" charset="0"/>
              </a:rPr>
              <a:t>Autorizované osoby, jejich </a:t>
            </a:r>
            <a:r>
              <a:rPr lang="cs-CZ" sz="2400" dirty="0" err="1" smtClean="0">
                <a:latin typeface="Arial Black" panose="020B0A04020102020204" pitchFamily="34" charset="0"/>
              </a:rPr>
              <a:t>pravomoce</a:t>
            </a:r>
            <a:r>
              <a:rPr lang="cs-CZ" sz="2400" dirty="0" smtClean="0">
                <a:latin typeface="Arial Black" panose="020B0A04020102020204" pitchFamily="34" charset="0"/>
              </a:rPr>
              <a:t>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dirty="0" smtClean="0">
                <a:latin typeface="Arial Black" panose="020B0A04020102020204" pitchFamily="34" charset="0"/>
              </a:rPr>
              <a:t>a možnosti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2648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sz="2400" dirty="0" smtClean="0">
                <a:latin typeface="Arial Black" panose="020B0A04020102020204" pitchFamily="34" charset="0"/>
              </a:rPr>
              <a:t>Základní materiál pro výrobu oken a vchodových dveří.</a:t>
            </a:r>
          </a:p>
          <a:p>
            <a:pPr marL="0" indent="0" algn="ctr">
              <a:lnSpc>
                <a:spcPct val="150000"/>
              </a:lnSpc>
              <a:buNone/>
            </a:pPr>
            <a:endParaRPr lang="cs-CZ" sz="2400" dirty="0" smtClean="0">
              <a:latin typeface="Arial Black" panose="020B0A040201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dirty="0" smtClean="0">
                <a:latin typeface="Arial Black" panose="020B0A04020102020204" pitchFamily="34" charset="0"/>
              </a:rPr>
              <a:t>Výrobní postupy výroby lepených hranolů</a:t>
            </a:r>
          </a:p>
          <a:p>
            <a:pPr marL="0" indent="0" algn="ctr">
              <a:lnSpc>
                <a:spcPct val="150000"/>
              </a:lnSpc>
              <a:buNone/>
            </a:pPr>
            <a:endParaRPr lang="cs-CZ" sz="2400" dirty="0" smtClean="0">
              <a:latin typeface="Arial Black" panose="020B0A040201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dirty="0" smtClean="0">
                <a:latin typeface="Arial Black" panose="020B0A04020102020204" pitchFamily="34" charset="0"/>
              </a:rPr>
              <a:t>Technické parametry nutné pro certifikaci výrobku</a:t>
            </a:r>
            <a:endParaRPr lang="cs-CZ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571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sz="2600" dirty="0" smtClean="0">
                <a:latin typeface="Arial Black" panose="020B0A04020102020204" pitchFamily="34" charset="0"/>
              </a:rPr>
              <a:t>Základní dělení oken podle konstrukcí</a:t>
            </a:r>
          </a:p>
          <a:p>
            <a:pPr marL="0" indent="0" algn="ctr">
              <a:lnSpc>
                <a:spcPct val="150000"/>
              </a:lnSpc>
              <a:buNone/>
            </a:pPr>
            <a:endParaRPr lang="cs-CZ" sz="2600" dirty="0" smtClean="0">
              <a:latin typeface="Arial Black" panose="020B0A040201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600" dirty="0" smtClean="0">
                <a:latin typeface="Arial Black" panose="020B0A04020102020204" pitchFamily="34" charset="0"/>
              </a:rPr>
              <a:t>Výrobní postupy pro výrobu dřevěných oken jak jednoduchých, tak dvojitých</a:t>
            </a:r>
          </a:p>
          <a:p>
            <a:pPr marL="0" indent="0" algn="ctr">
              <a:lnSpc>
                <a:spcPct val="150000"/>
              </a:lnSpc>
              <a:buNone/>
            </a:pPr>
            <a:endParaRPr lang="cs-CZ" sz="2600" dirty="0" smtClean="0">
              <a:latin typeface="Arial Black" panose="020B0A040201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600" dirty="0" smtClean="0">
                <a:latin typeface="Arial Black" panose="020B0A04020102020204" pitchFamily="34" charset="0"/>
              </a:rPr>
              <a:t>Technické parametry jednotlivých výrobků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7657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dirty="0" smtClean="0">
                <a:latin typeface="Arial Black" panose="020B0A04020102020204" pitchFamily="34" charset="0"/>
              </a:rPr>
              <a:t>Postupy výroby plastových oken</a:t>
            </a:r>
          </a:p>
          <a:p>
            <a:pPr marL="0" indent="0" algn="ctr">
              <a:lnSpc>
                <a:spcPct val="150000"/>
              </a:lnSpc>
              <a:buNone/>
            </a:pPr>
            <a:endParaRPr lang="cs-CZ" dirty="0" smtClean="0">
              <a:latin typeface="Arial Black" panose="020B0A040201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cs-CZ" dirty="0" smtClean="0">
                <a:latin typeface="Arial Black" panose="020B0A04020102020204" pitchFamily="34" charset="0"/>
              </a:rPr>
              <a:t>Specifika výroky vícekomorových oken a vchodových dveří</a:t>
            </a:r>
          </a:p>
          <a:p>
            <a:pPr marL="0" indent="0" algn="ctr">
              <a:lnSpc>
                <a:spcPct val="150000"/>
              </a:lnSpc>
              <a:buNone/>
            </a:pPr>
            <a:endParaRPr lang="cs-CZ" dirty="0" smtClean="0">
              <a:latin typeface="Arial Black" panose="020B0A040201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cs-CZ" dirty="0" smtClean="0">
                <a:latin typeface="Arial Black" panose="020B0A04020102020204" pitchFamily="34" charset="0"/>
              </a:rPr>
              <a:t>Porovnání jednotlivých typů v rámci vývoje  výrobku</a:t>
            </a:r>
          </a:p>
          <a:p>
            <a:pPr marL="0" indent="0" algn="ctr">
              <a:lnSpc>
                <a:spcPct val="150000"/>
              </a:lnSpc>
              <a:buNone/>
            </a:pPr>
            <a:endParaRPr lang="cs-CZ" dirty="0" smtClean="0">
              <a:latin typeface="Arial Black" panose="020B0A040201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cs-CZ" dirty="0" smtClean="0">
                <a:latin typeface="Arial Black" panose="020B0A04020102020204" pitchFamily="34" charset="0"/>
              </a:rPr>
              <a:t>Možnosti výroby v budoucích obdobích</a:t>
            </a:r>
            <a:endParaRPr lang="cs-CZ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066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dirty="0" smtClean="0">
                <a:latin typeface="Arial Black" panose="020B0A04020102020204" pitchFamily="34" charset="0"/>
              </a:rPr>
              <a:t>Základní ustanovení pojmu – dřevěné dveře</a:t>
            </a:r>
          </a:p>
          <a:p>
            <a:pPr marL="0" indent="0" algn="ctr">
              <a:lnSpc>
                <a:spcPct val="150000"/>
              </a:lnSpc>
              <a:buNone/>
            </a:pPr>
            <a:endParaRPr lang="cs-CZ" dirty="0" smtClean="0">
              <a:latin typeface="Arial Black" panose="020B0A040201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cs-CZ" dirty="0" smtClean="0">
                <a:latin typeface="Arial Black" panose="020B0A04020102020204" pitchFamily="34" charset="0"/>
              </a:rPr>
              <a:t>Členění podle konstrukce, výroby a použití</a:t>
            </a:r>
          </a:p>
          <a:p>
            <a:pPr marL="0" indent="0" algn="ctr">
              <a:lnSpc>
                <a:spcPct val="150000"/>
              </a:lnSpc>
              <a:buNone/>
            </a:pPr>
            <a:endParaRPr lang="cs-CZ" dirty="0" smtClean="0">
              <a:latin typeface="Arial Black" panose="020B0A040201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cs-CZ" dirty="0" smtClean="0">
                <a:latin typeface="Arial Black" panose="020B0A04020102020204" pitchFamily="34" charset="0"/>
              </a:rPr>
              <a:t>Postup výroby jednotlivých typů vchodových dveří</a:t>
            </a:r>
          </a:p>
          <a:p>
            <a:pPr marL="0" indent="0" algn="ctr">
              <a:lnSpc>
                <a:spcPct val="150000"/>
              </a:lnSpc>
              <a:buNone/>
            </a:pPr>
            <a:endParaRPr lang="cs-CZ" dirty="0" smtClean="0">
              <a:latin typeface="Arial Black" panose="020B0A040201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cs-CZ" dirty="0" smtClean="0">
                <a:latin typeface="Arial Black" panose="020B0A04020102020204" pitchFamily="34" charset="0"/>
              </a:rPr>
              <a:t>Výroba </a:t>
            </a:r>
            <a:r>
              <a:rPr lang="cs-CZ" dirty="0" err="1" smtClean="0">
                <a:latin typeface="Arial Black" panose="020B0A04020102020204" pitchFamily="34" charset="0"/>
              </a:rPr>
              <a:t>atypů</a:t>
            </a:r>
            <a:r>
              <a:rPr lang="cs-CZ" dirty="0" smtClean="0">
                <a:latin typeface="Arial Black" panose="020B0A04020102020204" pitchFamily="34" charset="0"/>
              </a:rPr>
              <a:t> dveřových a okenních konstrukcí</a:t>
            </a:r>
            <a:endParaRPr lang="cs-CZ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9990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382</Words>
  <Application>Microsoft Office PowerPoint</Application>
  <PresentationFormat>Předvádění na obrazovce (4:3)</PresentationFormat>
  <Paragraphs>110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Stavebně truhlářská výroba</vt:lpstr>
      <vt:lpstr>Cíl předmětu</vt:lpstr>
      <vt:lpstr>.</vt:lpstr>
      <vt:lpstr>.</vt:lpstr>
      <vt:lpstr>.</vt:lpstr>
      <vt:lpstr>.</vt:lpstr>
      <vt:lpstr>.</vt:lpstr>
      <vt:lpstr>.</vt:lpstr>
      <vt:lpstr>.</vt:lpstr>
      <vt:lpstr>.</vt:lpstr>
      <vt:lpstr>.</vt:lpstr>
      <vt:lpstr>.</vt:lpstr>
      <vt:lpstr>.</vt:lpstr>
      <vt:lpstr>.</vt:lpstr>
      <vt:lpstr>.</vt:lpstr>
      <vt:lpstr>.</vt:lpstr>
      <vt:lpstr>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Stavebně truhlářská výroba</dc:title>
  <dc:creator>Najbrt</dc:creator>
  <cp:lastModifiedBy>Najbrt</cp:lastModifiedBy>
  <cp:revision>8</cp:revision>
  <dcterms:created xsi:type="dcterms:W3CDTF">2018-08-27T08:29:41Z</dcterms:created>
  <dcterms:modified xsi:type="dcterms:W3CDTF">2018-08-27T09:35:56Z</dcterms:modified>
</cp:coreProperties>
</file>